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8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65" r:id="rId15"/>
    <p:sldId id="286" r:id="rId16"/>
    <p:sldId id="288" r:id="rId17"/>
    <p:sldId id="289" r:id="rId18"/>
    <p:sldId id="290" r:id="rId19"/>
    <p:sldId id="291" r:id="rId20"/>
    <p:sldId id="292" r:id="rId21"/>
    <p:sldId id="294" r:id="rId22"/>
    <p:sldId id="293" r:id="rId23"/>
    <p:sldId id="276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90" autoAdjust="0"/>
  </p:normalViewPr>
  <p:slideViewPr>
    <p:cSldViewPr>
      <p:cViewPr varScale="1">
        <p:scale>
          <a:sx n="56" d="100"/>
          <a:sy n="56" d="100"/>
        </p:scale>
        <p:origin x="8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26F8-72B9-407B-85C9-4F99126302E6}" type="datetimeFigureOut">
              <a:rPr lang="sr-Latn-CS" smtClean="0"/>
              <a:pPr/>
              <a:t>12.10.2016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12975"/>
          </a:xfrm>
        </p:spPr>
        <p:txBody>
          <a:bodyPr>
            <a:normAutofit/>
          </a:bodyPr>
          <a:lstStyle/>
          <a:p>
            <a:r>
              <a:rPr lang="en-US" b="1" dirty="0" err="1"/>
              <a:t>Tehnologij</a:t>
            </a:r>
            <a:r>
              <a:rPr lang="sr-Latn-CS" b="1" dirty="0"/>
              <a:t>a</a:t>
            </a:r>
            <a:r>
              <a:rPr lang="en-US" b="1" dirty="0"/>
              <a:t> </a:t>
            </a:r>
            <a:r>
              <a:rPr lang="en-US" b="1" dirty="0" err="1"/>
              <a:t>spajanja</a:t>
            </a:r>
            <a:r>
              <a:rPr lang="en-US" b="1" dirty="0"/>
              <a:t> </a:t>
            </a:r>
            <a:r>
              <a:rPr lang="en-US" b="1" dirty="0" err="1"/>
              <a:t>savremenih</a:t>
            </a:r>
            <a:r>
              <a:rPr lang="en-US" b="1" dirty="0"/>
              <a:t> </a:t>
            </a:r>
            <a:r>
              <a:rPr lang="en-US" b="1" dirty="0" err="1"/>
              <a:t>materijala</a:t>
            </a:r>
            <a:br>
              <a:rPr lang="en-US" b="1" dirty="0"/>
            </a:b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Materijali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sr-Latn-C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u="sng" dirty="0" err="1"/>
              <a:t>Uticajni</a:t>
            </a:r>
            <a:r>
              <a:rPr lang="en-US" b="1" u="sng" dirty="0"/>
              <a:t> </a:t>
            </a:r>
            <a:r>
              <a:rPr lang="en-US" b="1" u="sng" dirty="0" err="1"/>
              <a:t>faktori</a:t>
            </a:r>
            <a:r>
              <a:rPr lang="en-US" b="1" u="sng" dirty="0"/>
              <a:t> </a:t>
            </a:r>
            <a:r>
              <a:rPr lang="en-US" b="1" u="sng" dirty="0" err="1"/>
              <a:t>na</a:t>
            </a:r>
            <a:r>
              <a:rPr lang="en-US" b="1" u="sng" dirty="0"/>
              <a:t> </a:t>
            </a:r>
            <a:r>
              <a:rPr lang="en-US" b="1" u="sng" dirty="0" err="1"/>
              <a:t>mogućnost</a:t>
            </a:r>
            <a:r>
              <a:rPr lang="en-US" b="1" u="sng" dirty="0"/>
              <a:t> </a:t>
            </a:r>
            <a:r>
              <a:rPr lang="en-US" b="1" u="sng" dirty="0" err="1"/>
              <a:t>pojave</a:t>
            </a:r>
            <a:r>
              <a:rPr lang="en-US" b="1" u="sng" dirty="0"/>
              <a:t> </a:t>
            </a:r>
            <a:r>
              <a:rPr lang="en-US" b="1" u="sng" dirty="0" err="1"/>
              <a:t>krtog</a:t>
            </a:r>
            <a:r>
              <a:rPr lang="en-US" b="1" u="sng" dirty="0"/>
              <a:t> </a:t>
            </a:r>
            <a:r>
              <a:rPr lang="en-US" b="1" u="sng" dirty="0" err="1"/>
              <a:t>loma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Naponsko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Najniža</a:t>
            </a:r>
            <a:r>
              <a:rPr lang="en-US" dirty="0"/>
              <a:t> </a:t>
            </a:r>
            <a:r>
              <a:rPr lang="en-US" dirty="0" err="1"/>
              <a:t>radna</a:t>
            </a:r>
            <a:r>
              <a:rPr lang="en-US" dirty="0"/>
              <a:t> </a:t>
            </a:r>
            <a:r>
              <a:rPr lang="en-US" dirty="0" err="1"/>
              <a:t>temperatura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Hladno</a:t>
            </a:r>
            <a:r>
              <a:rPr lang="en-US" dirty="0"/>
              <a:t> </a:t>
            </a:r>
            <a:r>
              <a:rPr lang="en-US" dirty="0" err="1"/>
              <a:t>deformisanje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prethodi</a:t>
            </a:r>
            <a:r>
              <a:rPr lang="en-US" dirty="0"/>
              <a:t> </a:t>
            </a:r>
            <a:r>
              <a:rPr lang="en-US" dirty="0" err="1"/>
              <a:t>zavarivanju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(</a:t>
            </a:r>
            <a:r>
              <a:rPr lang="en-US" dirty="0" err="1"/>
              <a:t>Značaj</a:t>
            </a:r>
            <a:r>
              <a:rPr lang="en-US" dirty="0"/>
              <a:t> </a:t>
            </a:r>
            <a:r>
              <a:rPr lang="en-US" dirty="0" err="1"/>
              <a:t>konstruktivnog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/>
              <a:t>Naponsko</a:t>
            </a:r>
            <a:r>
              <a:rPr lang="en-US" u="sng" dirty="0"/>
              <a:t> </a:t>
            </a:r>
            <a:r>
              <a:rPr lang="en-US" u="sng" dirty="0" err="1"/>
              <a:t>stanje</a:t>
            </a:r>
            <a:r>
              <a:rPr lang="en-US" u="sng" dirty="0"/>
              <a:t> </a:t>
            </a:r>
            <a:r>
              <a:rPr lang="en-US" u="sng" dirty="0" err="1"/>
              <a:t>usled</a:t>
            </a:r>
            <a:r>
              <a:rPr lang="en-US" u="sng" dirty="0"/>
              <a:t> </a:t>
            </a:r>
            <a:r>
              <a:rPr lang="en-US" u="sng" dirty="0" err="1"/>
              <a:t>zavarivanja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Nisko</a:t>
            </a:r>
            <a:r>
              <a:rPr lang="en-US" dirty="0"/>
              <a:t> </a:t>
            </a:r>
            <a:r>
              <a:rPr lang="en-US" dirty="0" err="1"/>
              <a:t>naponsko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Srednje</a:t>
            </a:r>
            <a:r>
              <a:rPr lang="en-US" dirty="0"/>
              <a:t> </a:t>
            </a:r>
            <a:r>
              <a:rPr lang="en-US" dirty="0" err="1"/>
              <a:t>naponsko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Visoko</a:t>
            </a:r>
            <a:r>
              <a:rPr lang="en-US" dirty="0"/>
              <a:t> </a:t>
            </a:r>
            <a:r>
              <a:rPr lang="en-US" dirty="0" err="1"/>
              <a:t>naponsko</a:t>
            </a:r>
            <a:r>
              <a:rPr lang="en-US" dirty="0"/>
              <a:t> </a:t>
            </a:r>
            <a:r>
              <a:rPr lang="en-US" dirty="0" err="1"/>
              <a:t>stanje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6223" t="30208" r="13909" b="57292"/>
          <a:stretch>
            <a:fillRect/>
          </a:stretch>
        </p:blipFill>
        <p:spPr bwMode="auto">
          <a:xfrm>
            <a:off x="1981200" y="1600200"/>
            <a:ext cx="5657846" cy="133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6223" t="51672" r="13909" b="36880"/>
          <a:stretch>
            <a:fillRect/>
          </a:stretch>
        </p:blipFill>
        <p:spPr bwMode="auto">
          <a:xfrm>
            <a:off x="1962154" y="3352800"/>
            <a:ext cx="565784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6223" t="66697" r="13909" b="20424"/>
          <a:stretch>
            <a:fillRect/>
          </a:stretch>
        </p:blipFill>
        <p:spPr bwMode="auto">
          <a:xfrm>
            <a:off x="2057400" y="5257800"/>
            <a:ext cx="565784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u="sng" dirty="0" err="1"/>
              <a:t>Najniža</a:t>
            </a:r>
            <a:r>
              <a:rPr lang="en-US" u="sng" dirty="0"/>
              <a:t> </a:t>
            </a:r>
            <a:r>
              <a:rPr lang="en-US" u="sng" dirty="0" err="1"/>
              <a:t>radna</a:t>
            </a:r>
            <a:r>
              <a:rPr lang="en-US" u="sng" dirty="0"/>
              <a:t> </a:t>
            </a:r>
            <a:r>
              <a:rPr lang="en-US" u="sng" dirty="0" err="1"/>
              <a:t>temperatura</a:t>
            </a:r>
            <a:r>
              <a:rPr lang="en-US" dirty="0"/>
              <a:t>: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niža</a:t>
            </a:r>
            <a:r>
              <a:rPr lang="en-US" dirty="0"/>
              <a:t>,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 je </a:t>
            </a:r>
            <a:r>
              <a:rPr lang="en-US" dirty="0" err="1"/>
              <a:t>veća</a:t>
            </a:r>
            <a:r>
              <a:rPr lang="en-US" dirty="0"/>
              <a:t>, </a:t>
            </a:r>
            <a:r>
              <a:rPr lang="en-US" dirty="0" err="1"/>
              <a:t>veća</a:t>
            </a:r>
            <a:r>
              <a:rPr lang="en-US" dirty="0"/>
              <a:t> je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zakaljivanja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sklonost</a:t>
            </a:r>
            <a:r>
              <a:rPr lang="en-US" dirty="0"/>
              <a:t> ka </a:t>
            </a:r>
            <a:r>
              <a:rPr lang="en-US" dirty="0" err="1"/>
              <a:t>krtom</a:t>
            </a:r>
            <a:r>
              <a:rPr lang="en-US" dirty="0"/>
              <a:t> </a:t>
            </a:r>
            <a:r>
              <a:rPr lang="en-US" dirty="0" err="1"/>
              <a:t>lomu</a:t>
            </a:r>
            <a:r>
              <a:rPr lang="en-US" dirty="0"/>
              <a:t> je </a:t>
            </a:r>
            <a:r>
              <a:rPr lang="en-US" dirty="0" err="1"/>
              <a:t>veća</a:t>
            </a:r>
            <a:r>
              <a:rPr lang="en-US" dirty="0"/>
              <a:t>.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en.udara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min.radnoj</a:t>
            </a:r>
            <a:r>
              <a:rPr lang="en-US" dirty="0"/>
              <a:t> temp. </a:t>
            </a:r>
          </a:p>
          <a:p>
            <a:r>
              <a:rPr lang="en-US" dirty="0"/>
              <a:t> </a:t>
            </a:r>
            <a:r>
              <a:rPr lang="en-US" u="sng" dirty="0" err="1"/>
              <a:t>Hladno</a:t>
            </a:r>
            <a:r>
              <a:rPr lang="en-US" u="sng" dirty="0"/>
              <a:t> </a:t>
            </a:r>
            <a:r>
              <a:rPr lang="en-US" u="sng" dirty="0" err="1"/>
              <a:t>deformisanje</a:t>
            </a:r>
            <a:r>
              <a:rPr lang="en-US" u="sng" dirty="0"/>
              <a:t> </a:t>
            </a:r>
            <a:r>
              <a:rPr lang="en-US" u="sng" dirty="0" err="1"/>
              <a:t>ukoliko</a:t>
            </a:r>
            <a:r>
              <a:rPr lang="en-US" u="sng" dirty="0"/>
              <a:t> </a:t>
            </a:r>
            <a:r>
              <a:rPr lang="en-US" u="sng" dirty="0" err="1"/>
              <a:t>prethodi</a:t>
            </a:r>
            <a:r>
              <a:rPr lang="en-US" u="sng" dirty="0"/>
              <a:t> </a:t>
            </a:r>
            <a:r>
              <a:rPr lang="en-US" u="sng" dirty="0" err="1"/>
              <a:t>zavarivanju</a:t>
            </a:r>
            <a:r>
              <a:rPr lang="en-US" dirty="0"/>
              <a:t>: </a:t>
            </a:r>
            <a:r>
              <a:rPr lang="en-US" dirty="0" err="1"/>
              <a:t>zavarivanje</a:t>
            </a:r>
            <a:r>
              <a:rPr lang="en-US" dirty="0"/>
              <a:t> je </a:t>
            </a:r>
            <a:r>
              <a:rPr lang="en-US" dirty="0" err="1"/>
              <a:t>dozvoljeno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spoj</a:t>
            </a:r>
            <a:r>
              <a:rPr lang="en-US" dirty="0"/>
              <a:t> </a:t>
            </a:r>
            <a:r>
              <a:rPr lang="en-US" dirty="0" err="1"/>
              <a:t>daleko</a:t>
            </a:r>
            <a:r>
              <a:rPr lang="en-US" dirty="0"/>
              <a:t> (5 x </a:t>
            </a:r>
            <a:r>
              <a:rPr lang="en-US" dirty="0" err="1"/>
              <a:t>debljina</a:t>
            </a:r>
            <a:r>
              <a:rPr lang="en-US" dirty="0"/>
              <a:t> lima) od </a:t>
            </a:r>
            <a:r>
              <a:rPr lang="en-US" dirty="0" err="1"/>
              <a:t>deformisane</a:t>
            </a:r>
            <a:r>
              <a:rPr lang="en-US" dirty="0"/>
              <a:t> zone (</a:t>
            </a:r>
            <a:r>
              <a:rPr lang="en-US" dirty="0" err="1"/>
              <a:t>savijanje</a:t>
            </a:r>
            <a:r>
              <a:rPr lang="en-US" dirty="0"/>
              <a:t>, </a:t>
            </a:r>
            <a:r>
              <a:rPr lang="en-US" dirty="0" err="1"/>
              <a:t>sečenje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presi</a:t>
            </a:r>
            <a:r>
              <a:rPr lang="en-US" dirty="0"/>
              <a:t>), u </a:t>
            </a:r>
            <a:r>
              <a:rPr lang="en-US" dirty="0" err="1"/>
              <a:t>protivnom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rekristalizaciono</a:t>
            </a:r>
            <a:r>
              <a:rPr lang="en-US" dirty="0"/>
              <a:t> </a:t>
            </a:r>
            <a:r>
              <a:rPr lang="en-US" dirty="0" err="1"/>
              <a:t>žarenje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Pogodni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zav.topljenjem</a:t>
            </a:r>
            <a:r>
              <a:rPr lang="en-US" dirty="0"/>
              <a:t>.</a:t>
            </a:r>
          </a:p>
          <a:p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se </a:t>
            </a:r>
            <a:r>
              <a:rPr lang="en-US" dirty="0" err="1"/>
              <a:t>bira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osobinama</a:t>
            </a:r>
            <a:r>
              <a:rPr lang="en-US" dirty="0"/>
              <a:t> </a:t>
            </a:r>
            <a:r>
              <a:rPr lang="en-US" dirty="0" err="1"/>
              <a:t>osnovnog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.</a:t>
            </a:r>
          </a:p>
          <a:p>
            <a:r>
              <a:rPr lang="en-US" u="sng" dirty="0"/>
              <a:t>REL/E</a:t>
            </a:r>
            <a:r>
              <a:rPr lang="en-US" dirty="0"/>
              <a:t>: </a:t>
            </a:r>
            <a:r>
              <a:rPr lang="en-US" dirty="0" err="1"/>
              <a:t>za</a:t>
            </a:r>
            <a:r>
              <a:rPr lang="en-US" dirty="0"/>
              <a:t> osn.mat &gt;12 mm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osušena</a:t>
            </a:r>
            <a:r>
              <a:rPr lang="en-US" dirty="0"/>
              <a:t> </a:t>
            </a:r>
            <a:r>
              <a:rPr lang="en-US" dirty="0" err="1"/>
              <a:t>bazična</a:t>
            </a:r>
            <a:r>
              <a:rPr lang="en-US" dirty="0"/>
              <a:t> </a:t>
            </a:r>
            <a:r>
              <a:rPr lang="en-US" dirty="0" err="1"/>
              <a:t>elektroda</a:t>
            </a:r>
            <a:r>
              <a:rPr lang="en-US" dirty="0"/>
              <a:t> (</a:t>
            </a:r>
            <a:r>
              <a:rPr lang="en-US" dirty="0" err="1"/>
              <a:t>niskovodonična</a:t>
            </a:r>
            <a:r>
              <a:rPr lang="en-US" dirty="0"/>
              <a:t>, </a:t>
            </a:r>
            <a:r>
              <a:rPr lang="en-US" dirty="0" err="1"/>
              <a:t>manja</a:t>
            </a:r>
            <a:r>
              <a:rPr lang="en-US" dirty="0"/>
              <a:t> </a:t>
            </a:r>
            <a:r>
              <a:rPr lang="en-US" dirty="0" err="1"/>
              <a:t>osetljivost</a:t>
            </a:r>
            <a:r>
              <a:rPr lang="en-US" dirty="0"/>
              <a:t> ZUT-a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zakaljenje</a:t>
            </a:r>
            <a:r>
              <a:rPr lang="en-US" dirty="0"/>
              <a:t>),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 -</a:t>
            </a:r>
            <a:r>
              <a:rPr lang="en-US" dirty="0" err="1"/>
              <a:t>otpuštanje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prolaze</a:t>
            </a:r>
            <a:endParaRPr lang="en-US" dirty="0"/>
          </a:p>
          <a:p>
            <a:r>
              <a:rPr lang="en-US" u="sng" dirty="0"/>
              <a:t>MAG</a:t>
            </a:r>
            <a:r>
              <a:rPr lang="en-US" dirty="0"/>
              <a:t>: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prolaza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 -</a:t>
            </a:r>
            <a:r>
              <a:rPr lang="en-US" dirty="0" err="1"/>
              <a:t>otpuštanje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prethodne</a:t>
            </a:r>
            <a:r>
              <a:rPr lang="en-US" dirty="0"/>
              <a:t> </a:t>
            </a:r>
            <a:r>
              <a:rPr lang="en-US" dirty="0" err="1"/>
              <a:t>prolaze</a:t>
            </a:r>
            <a:endParaRPr lang="en-US" dirty="0"/>
          </a:p>
          <a:p>
            <a:r>
              <a:rPr lang="en-US" u="sng" dirty="0"/>
              <a:t>EPP</a:t>
            </a:r>
            <a:r>
              <a:rPr lang="en-US" dirty="0"/>
              <a:t>: </a:t>
            </a:r>
            <a:r>
              <a:rPr lang="en-US" dirty="0" err="1"/>
              <a:t>poželjno</a:t>
            </a:r>
            <a:r>
              <a:rPr lang="en-US" dirty="0"/>
              <a:t> </a:t>
            </a:r>
            <a:r>
              <a:rPr lang="en-US" dirty="0" err="1"/>
              <a:t>normalizaciono</a:t>
            </a:r>
            <a:r>
              <a:rPr lang="en-US" dirty="0"/>
              <a:t> </a:t>
            </a:r>
            <a:r>
              <a:rPr lang="en-US" dirty="0" err="1"/>
              <a:t>žarenje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zav</a:t>
            </a:r>
            <a:r>
              <a:rPr lang="en-US" dirty="0"/>
              <a:t>.,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porasta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(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unos</a:t>
            </a:r>
            <a:r>
              <a:rPr lang="en-US" dirty="0"/>
              <a:t> </a:t>
            </a:r>
            <a:r>
              <a:rPr lang="en-US" dirty="0" err="1"/>
              <a:t>toplote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821363"/>
          </a:xfrm>
        </p:spPr>
        <p:txBody>
          <a:bodyPr/>
          <a:lstStyle/>
          <a:p>
            <a:pPr>
              <a:buNone/>
            </a:pPr>
            <a:r>
              <a:rPr lang="sr-Latn-CS" dirty="0"/>
              <a:t>* Izvođenje višeprolaznih šavova za deblj.preko 37</a:t>
            </a:r>
            <a:r>
              <a:rPr lang="en-US" dirty="0"/>
              <a:t> </a:t>
            </a:r>
            <a:r>
              <a:rPr lang="sr-Latn-CS" dirty="0"/>
              <a:t>mm: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250" t="13000" r="45625" b="13000"/>
          <a:stretch>
            <a:fillRect/>
          </a:stretch>
        </p:blipFill>
        <p:spPr bwMode="auto">
          <a:xfrm rot="60000">
            <a:off x="1874561" y="1184970"/>
            <a:ext cx="5164104" cy="55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4388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Prvi </a:t>
            </a:r>
            <a:r>
              <a:rPr lang="en-US" b="1" dirty="0"/>
              <a:t> </a:t>
            </a:r>
            <a:r>
              <a:rPr lang="sr-Latn-CS" b="1" dirty="0"/>
              <a:t>šav/sloj elektrodom većeg prečnika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639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Poprečni presek slojeva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276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Zavarivanje u blokovima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4343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Zavarivanje u sekcijama (kaskadno)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Zavarivanje u piramidi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828800" y="35814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581400"/>
            <a:ext cx="1752600" cy="286232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Ovi</a:t>
            </a:r>
            <a:r>
              <a:rPr lang="en-US" b="1" dirty="0"/>
              <a:t>  se </a:t>
            </a:r>
            <a:r>
              <a:rPr lang="en-US" b="1" dirty="0" err="1"/>
              <a:t>rade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elektrodom</a:t>
            </a:r>
            <a:r>
              <a:rPr lang="en-US" b="1" dirty="0"/>
              <a:t> </a:t>
            </a:r>
            <a:r>
              <a:rPr lang="en-US" b="1" dirty="0" err="1"/>
              <a:t>većeg</a:t>
            </a:r>
            <a:r>
              <a:rPr lang="en-US" b="1" dirty="0"/>
              <a:t> </a:t>
            </a:r>
            <a:r>
              <a:rPr lang="en-US" b="1" dirty="0" err="1"/>
              <a:t>prečnika</a:t>
            </a:r>
            <a:r>
              <a:rPr lang="en-US" b="1" dirty="0"/>
              <a:t> (</a:t>
            </a:r>
            <a:r>
              <a:rPr lang="en-US" b="1" dirty="0" err="1"/>
              <a:t>jača</a:t>
            </a:r>
            <a:r>
              <a:rPr lang="en-US" b="1" dirty="0"/>
              <a:t> </a:t>
            </a:r>
            <a:r>
              <a:rPr lang="en-US" b="1" dirty="0" err="1"/>
              <a:t>struja</a:t>
            </a:r>
            <a:r>
              <a:rPr lang="en-US" b="1" dirty="0"/>
              <a:t>), </a:t>
            </a:r>
            <a:r>
              <a:rPr lang="en-US" b="1" dirty="0" err="1"/>
              <a:t>jer</a:t>
            </a:r>
            <a:r>
              <a:rPr lang="en-US" b="1" dirty="0"/>
              <a:t> se </a:t>
            </a:r>
            <a:r>
              <a:rPr lang="en-US" b="1" dirty="0" err="1"/>
              <a:t>sledeći</a:t>
            </a:r>
            <a:r>
              <a:rPr lang="en-US" b="1" dirty="0"/>
              <a:t> </a:t>
            </a:r>
            <a:r>
              <a:rPr lang="en-US" b="1" dirty="0" err="1"/>
              <a:t>slojevi</a:t>
            </a:r>
            <a:r>
              <a:rPr lang="en-US" b="1" dirty="0"/>
              <a:t> </a:t>
            </a:r>
            <a:r>
              <a:rPr lang="en-US" b="1" dirty="0" err="1"/>
              <a:t>rade</a:t>
            </a:r>
            <a:r>
              <a:rPr lang="en-US" b="1" dirty="0"/>
              <a:t> </a:t>
            </a:r>
            <a:r>
              <a:rPr lang="en-US" b="1" dirty="0" err="1"/>
              <a:t>dok</a:t>
            </a:r>
            <a:r>
              <a:rPr lang="en-US" b="1" dirty="0"/>
              <a:t> se </a:t>
            </a:r>
            <a:r>
              <a:rPr lang="en-US" b="1" dirty="0" err="1"/>
              <a:t>prvi</a:t>
            </a:r>
            <a:r>
              <a:rPr lang="en-US" b="1" dirty="0"/>
              <a:t> </a:t>
            </a:r>
            <a:r>
              <a:rPr lang="en-US" b="1" dirty="0" err="1"/>
              <a:t>još</a:t>
            </a:r>
            <a:r>
              <a:rPr lang="en-US" b="1" dirty="0"/>
              <a:t> </a:t>
            </a:r>
            <a:r>
              <a:rPr lang="en-US" b="1" dirty="0" err="1"/>
              <a:t>uvek</a:t>
            </a:r>
            <a:r>
              <a:rPr lang="en-US" b="1" dirty="0"/>
              <a:t> </a:t>
            </a:r>
            <a:r>
              <a:rPr lang="en-US" b="1" dirty="0" err="1"/>
              <a:t>hladi</a:t>
            </a:r>
            <a:r>
              <a:rPr lang="en-US" b="1" dirty="0"/>
              <a:t> (</a:t>
            </a:r>
            <a:r>
              <a:rPr lang="en-US" b="1" dirty="0" err="1"/>
              <a:t>sve</a:t>
            </a:r>
            <a:r>
              <a:rPr lang="en-US" b="1" dirty="0"/>
              <a:t> </a:t>
            </a:r>
            <a:r>
              <a:rPr lang="en-US" b="1" dirty="0" err="1"/>
              <a:t>zbog</a:t>
            </a:r>
            <a:r>
              <a:rPr lang="en-US" b="1" dirty="0"/>
              <a:t> </a:t>
            </a:r>
            <a:r>
              <a:rPr lang="en-US" b="1" dirty="0" err="1"/>
              <a:t>sporijeg</a:t>
            </a:r>
            <a:r>
              <a:rPr lang="en-US" b="1" dirty="0"/>
              <a:t> </a:t>
            </a:r>
            <a:r>
              <a:rPr lang="en-US" b="1" dirty="0" err="1"/>
              <a:t>hlađenja</a:t>
            </a:r>
            <a:r>
              <a:rPr lang="en-US" b="1" dirty="0"/>
              <a:t>)</a:t>
            </a:r>
            <a:endParaRPr lang="sr-Latn-CS" b="1" dirty="0"/>
          </a:p>
        </p:txBody>
      </p:sp>
      <p:sp>
        <p:nvSpPr>
          <p:cNvPr id="12" name="Right Arrow 11"/>
          <p:cNvSpPr/>
          <p:nvPr/>
        </p:nvSpPr>
        <p:spPr>
          <a:xfrm>
            <a:off x="1752600" y="4953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Mere </a:t>
            </a:r>
            <a:r>
              <a:rPr lang="en-US" u="sng" dirty="0" err="1"/>
              <a:t>za</a:t>
            </a:r>
            <a:r>
              <a:rPr lang="en-US" u="sng" dirty="0"/>
              <a:t> </a:t>
            </a:r>
            <a:r>
              <a:rPr lang="en-US" u="sng" dirty="0" err="1"/>
              <a:t>poboljšanje</a:t>
            </a:r>
            <a:r>
              <a:rPr lang="en-US" u="sng" dirty="0"/>
              <a:t> </a:t>
            </a:r>
            <a:r>
              <a:rPr lang="en-US" u="sng" dirty="0" err="1"/>
              <a:t>zavarljivosti</a:t>
            </a:r>
            <a:r>
              <a:rPr lang="en-US" u="sng" dirty="0"/>
              <a:t> </a:t>
            </a:r>
            <a:r>
              <a:rPr lang="en-US" dirty="0"/>
              <a:t>(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preseci</a:t>
            </a:r>
            <a:r>
              <a:rPr lang="en-US" dirty="0"/>
              <a:t>, </a:t>
            </a:r>
            <a:r>
              <a:rPr lang="en-US" dirty="0" err="1"/>
              <a:t>opasnost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/</a:t>
            </a:r>
            <a:r>
              <a:rPr lang="en-US" dirty="0" err="1"/>
              <a:t>deformacija</a:t>
            </a:r>
            <a:r>
              <a:rPr lang="en-US" dirty="0"/>
              <a:t>, </a:t>
            </a:r>
            <a:r>
              <a:rPr lang="en-US" dirty="0" err="1"/>
              <a:t>zakaljivanja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.):</a:t>
            </a:r>
          </a:p>
          <a:p>
            <a:pPr>
              <a:buFontTx/>
              <a:buChar char="-"/>
            </a:pPr>
            <a:r>
              <a:rPr lang="en-US" dirty="0" err="1"/>
              <a:t>Najvažnija</a:t>
            </a:r>
            <a:r>
              <a:rPr lang="en-US" dirty="0"/>
              <a:t> je </a:t>
            </a:r>
            <a:r>
              <a:rPr lang="en-US" dirty="0" err="1"/>
              <a:t>predgrevanje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r>
              <a:rPr lang="en-US" dirty="0"/>
              <a:t>*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 do -10</a:t>
            </a:r>
            <a:r>
              <a:rPr lang="en-US" baseline="30000" dirty="0"/>
              <a:t>o</a:t>
            </a:r>
            <a:r>
              <a:rPr lang="en-US" dirty="0"/>
              <a:t>C (</a:t>
            </a:r>
            <a:r>
              <a:rPr lang="en-US" dirty="0" err="1"/>
              <a:t>kvalitetni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-5</a:t>
            </a:r>
            <a:r>
              <a:rPr lang="en-US" baseline="30000" dirty="0"/>
              <a:t>o</a:t>
            </a:r>
            <a:r>
              <a:rPr lang="en-US" dirty="0"/>
              <a:t>C)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gasnog</a:t>
            </a:r>
            <a:r>
              <a:rPr lang="en-US" dirty="0"/>
              <a:t> </a:t>
            </a:r>
            <a:r>
              <a:rPr lang="en-US" dirty="0" err="1"/>
              <a:t>rezanja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obavezno</a:t>
            </a:r>
            <a:r>
              <a:rPr lang="en-US" dirty="0"/>
              <a:t> </a:t>
            </a:r>
            <a:r>
              <a:rPr lang="en-US" dirty="0" err="1"/>
              <a:t>predgrevati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20-50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4466" t="40625" r="5710" b="36458"/>
          <a:stretch>
            <a:fillRect/>
          </a:stretch>
        </p:blipFill>
        <p:spPr bwMode="auto">
          <a:xfrm>
            <a:off x="228600" y="2286000"/>
            <a:ext cx="871450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82000" cy="58213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* </a:t>
            </a:r>
            <a:r>
              <a:rPr lang="en-US" u="sng" dirty="0" err="1"/>
              <a:t>Konstrukcioni</a:t>
            </a:r>
            <a:r>
              <a:rPr lang="en-US" u="sng" dirty="0"/>
              <a:t> </a:t>
            </a:r>
            <a:r>
              <a:rPr lang="en-US" u="sng" dirty="0" err="1"/>
              <a:t>čelici</a:t>
            </a:r>
            <a:r>
              <a:rPr lang="en-US" u="sng" dirty="0"/>
              <a:t> </a:t>
            </a:r>
            <a:r>
              <a:rPr lang="en-US" u="sng" dirty="0" err="1"/>
              <a:t>otporni</a:t>
            </a:r>
            <a:r>
              <a:rPr lang="en-US" u="sng" dirty="0"/>
              <a:t> </a:t>
            </a:r>
            <a:r>
              <a:rPr lang="en-US" u="sng" dirty="0" err="1"/>
              <a:t>na</a:t>
            </a:r>
            <a:r>
              <a:rPr lang="en-US" u="sng" dirty="0"/>
              <a:t> </a:t>
            </a:r>
            <a:r>
              <a:rPr lang="en-US" u="sng" dirty="0" err="1"/>
              <a:t>atmosfersku</a:t>
            </a:r>
            <a:r>
              <a:rPr lang="en-US" u="sng" dirty="0"/>
              <a:t> </a:t>
            </a:r>
            <a:r>
              <a:rPr lang="en-US" u="sng" dirty="0" err="1"/>
              <a:t>koroziju</a:t>
            </a:r>
            <a:r>
              <a:rPr lang="en-US" dirty="0"/>
              <a:t>: 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razvija</a:t>
            </a:r>
            <a:r>
              <a:rPr lang="en-US" dirty="0"/>
              <a:t> se </a:t>
            </a: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Cr </a:t>
            </a:r>
            <a:r>
              <a:rPr lang="en-US" dirty="0" err="1"/>
              <a:t>i</a:t>
            </a:r>
            <a:r>
              <a:rPr lang="en-US" dirty="0"/>
              <a:t> Cu</a:t>
            </a:r>
          </a:p>
          <a:p>
            <a:pPr>
              <a:buNone/>
            </a:pPr>
            <a:r>
              <a:rPr lang="en-US" dirty="0"/>
              <a:t>- ne </a:t>
            </a:r>
            <a:r>
              <a:rPr lang="en-US" dirty="0" err="1"/>
              <a:t>smeju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slane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2123" t="60417" r="8053" b="13542"/>
          <a:stretch>
            <a:fillRect/>
          </a:stretch>
        </p:blipFill>
        <p:spPr bwMode="auto">
          <a:xfrm>
            <a:off x="304800" y="3048000"/>
            <a:ext cx="8458200" cy="31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Preporuke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otporan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atmosfersku</a:t>
            </a:r>
            <a:r>
              <a:rPr lang="en-US" dirty="0"/>
              <a:t> </a:t>
            </a:r>
            <a:r>
              <a:rPr lang="en-US" dirty="0" err="1"/>
              <a:t>koroziju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Sloj</a:t>
            </a:r>
            <a:r>
              <a:rPr lang="en-US" dirty="0"/>
              <a:t> </a:t>
            </a:r>
            <a:r>
              <a:rPr lang="en-US" dirty="0" err="1"/>
              <a:t>oksida</a:t>
            </a:r>
            <a:r>
              <a:rPr lang="en-US" dirty="0"/>
              <a:t> se pre </a:t>
            </a:r>
            <a:r>
              <a:rPr lang="en-US" dirty="0" err="1"/>
              <a:t>zavarivanja</a:t>
            </a:r>
            <a:r>
              <a:rPr lang="en-US" dirty="0"/>
              <a:t> </a:t>
            </a:r>
            <a:r>
              <a:rPr lang="en-US" dirty="0" err="1"/>
              <a:t>skida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povećanog</a:t>
            </a:r>
            <a:r>
              <a:rPr lang="en-US" dirty="0"/>
              <a:t> </a:t>
            </a:r>
            <a:r>
              <a:rPr lang="en-US" dirty="0" err="1"/>
              <a:t>zakaljivanja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S355 &gt;10mm </a:t>
            </a:r>
            <a:r>
              <a:rPr lang="en-US" dirty="0" err="1"/>
              <a:t>i</a:t>
            </a:r>
            <a:r>
              <a:rPr lang="en-US" dirty="0"/>
              <a:t> S235&gt;20mm </a:t>
            </a:r>
            <a:r>
              <a:rPr lang="en-US" dirty="0" err="1"/>
              <a:t>predgrevanje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Preporučuju</a:t>
            </a:r>
            <a:r>
              <a:rPr lang="en-US" dirty="0"/>
              <a:t> se </a:t>
            </a:r>
            <a:r>
              <a:rPr lang="en-US" dirty="0" err="1"/>
              <a:t>bazične</a:t>
            </a:r>
            <a:r>
              <a:rPr lang="en-US" dirty="0"/>
              <a:t> </a:t>
            </a:r>
            <a:r>
              <a:rPr lang="en-US" dirty="0" err="1"/>
              <a:t>elektrode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/>
              <a:t>** </a:t>
            </a:r>
            <a:r>
              <a:rPr lang="en-US" u="sng" dirty="0" err="1"/>
              <a:t>Betonski</a:t>
            </a:r>
            <a:r>
              <a:rPr lang="en-US" u="sng" dirty="0"/>
              <a:t> </a:t>
            </a:r>
            <a:r>
              <a:rPr lang="en-US" u="sng" dirty="0" err="1"/>
              <a:t>čelik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Zavarene</a:t>
            </a:r>
            <a:r>
              <a:rPr lang="en-US" dirty="0"/>
              <a:t> </a:t>
            </a:r>
            <a:r>
              <a:rPr lang="en-US" dirty="0" err="1"/>
              <a:t>mreže</a:t>
            </a:r>
            <a:r>
              <a:rPr lang="en-US" dirty="0"/>
              <a:t>, </a:t>
            </a:r>
            <a:r>
              <a:rPr lang="en-US" dirty="0" err="1"/>
              <a:t>rešetkasti</a:t>
            </a:r>
            <a:r>
              <a:rPr lang="en-US" dirty="0"/>
              <a:t> </a:t>
            </a:r>
            <a:r>
              <a:rPr lang="en-US" dirty="0" err="1"/>
              <a:t>nosači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: </a:t>
            </a:r>
            <a:r>
              <a:rPr lang="en-US" dirty="0" err="1"/>
              <a:t>el.lučno</a:t>
            </a:r>
            <a:r>
              <a:rPr lang="en-US" dirty="0"/>
              <a:t>, </a:t>
            </a:r>
            <a:r>
              <a:rPr lang="en-US" dirty="0" err="1"/>
              <a:t>trenjem</a:t>
            </a:r>
            <a:r>
              <a:rPr lang="en-US" dirty="0"/>
              <a:t>, </a:t>
            </a:r>
            <a:r>
              <a:rPr lang="en-US" dirty="0" err="1"/>
              <a:t>elektrootporno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predgrevanje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2123" t="47893" r="31635" b="40672"/>
          <a:stretch>
            <a:fillRect/>
          </a:stretch>
        </p:blipFill>
        <p:spPr bwMode="auto">
          <a:xfrm>
            <a:off x="2590800" y="22098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*** </a:t>
            </a:r>
            <a:r>
              <a:rPr lang="en-US" u="sng" dirty="0" err="1"/>
              <a:t>Sitnozrni</a:t>
            </a:r>
            <a:r>
              <a:rPr lang="en-US" u="sng" dirty="0"/>
              <a:t> </a:t>
            </a:r>
            <a:r>
              <a:rPr lang="en-US" u="sng" dirty="0" err="1"/>
              <a:t>mikrolegirani</a:t>
            </a:r>
            <a:r>
              <a:rPr lang="en-US" u="sng" dirty="0"/>
              <a:t> </a:t>
            </a:r>
            <a:r>
              <a:rPr lang="en-US" u="sng" dirty="0" err="1"/>
              <a:t>čelici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umireni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Al, </a:t>
            </a:r>
            <a:r>
              <a:rPr lang="en-US" dirty="0" err="1"/>
              <a:t>Nb</a:t>
            </a:r>
            <a:r>
              <a:rPr lang="en-US" dirty="0"/>
              <a:t>, Ti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nitride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u </a:t>
            </a:r>
            <a:r>
              <a:rPr lang="en-US" dirty="0" err="1"/>
              <a:t>austrenitnom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Primena</a:t>
            </a:r>
            <a:r>
              <a:rPr lang="en-US" dirty="0"/>
              <a:t>: </a:t>
            </a:r>
            <a:r>
              <a:rPr lang="en-US" dirty="0" err="1"/>
              <a:t>cevovodi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pritiske</a:t>
            </a:r>
            <a:r>
              <a:rPr lang="en-US" dirty="0"/>
              <a:t>, </a:t>
            </a:r>
            <a:r>
              <a:rPr lang="en-US" dirty="0" err="1"/>
              <a:t>posude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r>
              <a:rPr lang="en-US" dirty="0"/>
              <a:t>, </a:t>
            </a:r>
            <a:r>
              <a:rPr lang="en-US" dirty="0" err="1"/>
              <a:t>drumska</a:t>
            </a:r>
            <a:r>
              <a:rPr lang="en-US" dirty="0"/>
              <a:t> </a:t>
            </a:r>
            <a:r>
              <a:rPr lang="en-US" dirty="0" err="1"/>
              <a:t>vozila</a:t>
            </a:r>
            <a:r>
              <a:rPr lang="en-US" dirty="0"/>
              <a:t>, </a:t>
            </a:r>
            <a:r>
              <a:rPr lang="en-US" dirty="0" err="1"/>
              <a:t>primena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niskim</a:t>
            </a:r>
            <a:r>
              <a:rPr lang="en-US" dirty="0"/>
              <a:t> </a:t>
            </a:r>
            <a:r>
              <a:rPr lang="en-US" dirty="0" err="1"/>
              <a:t>temperaturama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Obavezno</a:t>
            </a:r>
            <a:r>
              <a:rPr lang="en-US" dirty="0"/>
              <a:t> </a:t>
            </a:r>
            <a:r>
              <a:rPr lang="en-US" dirty="0" err="1"/>
              <a:t>merenje</a:t>
            </a:r>
            <a:r>
              <a:rPr lang="en-US" dirty="0"/>
              <a:t> </a:t>
            </a:r>
            <a:r>
              <a:rPr lang="en-US" dirty="0" err="1"/>
              <a:t>tvrdoće</a:t>
            </a:r>
            <a:r>
              <a:rPr lang="en-US" dirty="0"/>
              <a:t> u ZUT-u: E/REL; </a:t>
            </a:r>
            <a:r>
              <a:rPr lang="en-US" dirty="0" err="1"/>
              <a:t>rutilna</a:t>
            </a:r>
            <a:r>
              <a:rPr lang="en-US" dirty="0"/>
              <a:t> </a:t>
            </a:r>
            <a:r>
              <a:rPr lang="en-US" dirty="0" err="1"/>
              <a:t>obloga</a:t>
            </a:r>
            <a:r>
              <a:rPr lang="en-US" dirty="0"/>
              <a:t> - </a:t>
            </a:r>
            <a:r>
              <a:rPr lang="en-US" dirty="0" err="1"/>
              <a:t>dozvoljena</a:t>
            </a:r>
            <a:r>
              <a:rPr lang="en-US" dirty="0"/>
              <a:t> </a:t>
            </a:r>
            <a:r>
              <a:rPr lang="en-US" dirty="0" err="1"/>
              <a:t>tvrdoća</a:t>
            </a:r>
            <a:r>
              <a:rPr lang="en-US" dirty="0"/>
              <a:t> do 350 (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), </a:t>
            </a:r>
            <a:r>
              <a:rPr lang="en-US" dirty="0" err="1"/>
              <a:t>bazična</a:t>
            </a:r>
            <a:r>
              <a:rPr lang="en-US" dirty="0"/>
              <a:t> do 400 HV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Zavarljivost</a:t>
            </a:r>
            <a:r>
              <a:rPr lang="en-US" b="1" dirty="0"/>
              <a:t> </a:t>
            </a:r>
            <a:r>
              <a:rPr lang="en-US" b="1" dirty="0" err="1"/>
              <a:t>nelegiranih</a:t>
            </a:r>
            <a:r>
              <a:rPr lang="en-US" b="1" dirty="0"/>
              <a:t> </a:t>
            </a:r>
            <a:r>
              <a:rPr lang="en-US" b="1" dirty="0" err="1"/>
              <a:t>konstrukcionih</a:t>
            </a:r>
            <a:r>
              <a:rPr lang="en-US" b="1" dirty="0"/>
              <a:t> </a:t>
            </a:r>
            <a:r>
              <a:rPr lang="en-US" b="1" dirty="0" err="1"/>
              <a:t>čelika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Nelegirani</a:t>
            </a:r>
            <a:r>
              <a:rPr lang="en-US" dirty="0"/>
              <a:t> </a:t>
            </a:r>
            <a:r>
              <a:rPr lang="en-US" dirty="0" err="1"/>
              <a:t>konstrukcioni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legirani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Mn</a:t>
            </a:r>
            <a:r>
              <a:rPr lang="en-US" dirty="0"/>
              <a:t>)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oznaku</a:t>
            </a:r>
            <a:r>
              <a:rPr lang="en-US" dirty="0"/>
              <a:t> S, P, L </a:t>
            </a:r>
            <a:r>
              <a:rPr lang="en-US" dirty="0" err="1"/>
              <a:t>ili</a:t>
            </a:r>
            <a:r>
              <a:rPr lang="en-US" dirty="0"/>
              <a:t> E_ _ _ ( _ _ _ -</a:t>
            </a:r>
            <a:r>
              <a:rPr lang="en-US" dirty="0" err="1"/>
              <a:t>najmanji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tečenja</a:t>
            </a:r>
            <a:r>
              <a:rPr lang="en-US" dirty="0"/>
              <a:t>)</a:t>
            </a:r>
          </a:p>
          <a:p>
            <a:r>
              <a:rPr lang="en-US" dirty="0" err="1"/>
              <a:t>Mehaničke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se </a:t>
            </a:r>
            <a:r>
              <a:rPr lang="en-US" dirty="0" err="1"/>
              <a:t>postižu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C (0,17-0,27%), </a:t>
            </a:r>
            <a:r>
              <a:rPr lang="en-US" dirty="0" err="1"/>
              <a:t>Mn</a:t>
            </a:r>
            <a:r>
              <a:rPr lang="en-US" dirty="0"/>
              <a:t> (do 1,7 %)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mikrolegirajućim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(Ti, V, </a:t>
            </a:r>
            <a:r>
              <a:rPr lang="en-US" dirty="0" err="1"/>
              <a:t>Nb</a:t>
            </a:r>
            <a:r>
              <a:rPr lang="en-US" dirty="0"/>
              <a:t>, do 0,25%)</a:t>
            </a:r>
          </a:p>
          <a:p>
            <a:endParaRPr lang="en-US" dirty="0"/>
          </a:p>
          <a:p>
            <a:r>
              <a:rPr lang="en-US" dirty="0"/>
              <a:t>S-</a:t>
            </a:r>
            <a:r>
              <a:rPr lang="en-US" dirty="0" err="1"/>
              <a:t>konstrukcioni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  <a:p>
            <a:r>
              <a:rPr lang="en-US" dirty="0"/>
              <a:t>P-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opremu</a:t>
            </a:r>
            <a:r>
              <a:rPr lang="en-US" dirty="0"/>
              <a:t> pod </a:t>
            </a:r>
            <a:r>
              <a:rPr lang="en-US" dirty="0" err="1"/>
              <a:t>pritiskom</a:t>
            </a:r>
            <a:endParaRPr lang="en-US" dirty="0"/>
          </a:p>
          <a:p>
            <a:r>
              <a:rPr lang="en-US" dirty="0"/>
              <a:t>L-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cevovode</a:t>
            </a:r>
            <a:endParaRPr lang="en-US" dirty="0"/>
          </a:p>
          <a:p>
            <a:r>
              <a:rPr lang="en-US" dirty="0"/>
              <a:t>E-</a:t>
            </a:r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mašinske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endParaRPr lang="en-US" dirty="0"/>
          </a:p>
          <a:p>
            <a:endParaRPr lang="sr-Latn-CS" dirty="0"/>
          </a:p>
          <a:p>
            <a:endParaRPr lang="sr-Latn-CS" dirty="0"/>
          </a:p>
          <a:p>
            <a:pPr>
              <a:buNone/>
            </a:pP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6096000" y="4419600"/>
            <a:ext cx="533400" cy="1752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4356318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Uključeni</a:t>
            </a:r>
            <a:r>
              <a:rPr lang="en-US" sz="2800" i="1" dirty="0"/>
              <a:t> </a:t>
            </a:r>
            <a:r>
              <a:rPr lang="en-US" sz="2800" i="1" dirty="0" err="1"/>
              <a:t>su</a:t>
            </a:r>
            <a:r>
              <a:rPr lang="en-US" sz="2800" i="1" dirty="0"/>
              <a:t> </a:t>
            </a:r>
            <a:r>
              <a:rPr lang="en-US" sz="2800" i="1" dirty="0" err="1"/>
              <a:t>i</a:t>
            </a:r>
            <a:r>
              <a:rPr lang="en-US" sz="2800" i="1" dirty="0"/>
              <a:t> </a:t>
            </a:r>
            <a:r>
              <a:rPr lang="en-US" sz="2800" i="1" dirty="0" err="1"/>
              <a:t>sitnozrni</a:t>
            </a:r>
            <a:r>
              <a:rPr lang="en-US" sz="2800" i="1" dirty="0"/>
              <a:t> </a:t>
            </a:r>
            <a:r>
              <a:rPr lang="en-US" sz="2800" i="1" dirty="0" err="1"/>
              <a:t>mikrolegirani</a:t>
            </a:r>
            <a:r>
              <a:rPr lang="en-US" sz="2800" i="1" dirty="0"/>
              <a:t> </a:t>
            </a:r>
            <a:r>
              <a:rPr lang="en-US" sz="2800" i="1" dirty="0" err="1"/>
              <a:t>čelici</a:t>
            </a:r>
            <a:r>
              <a:rPr lang="en-US" sz="2800" i="1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err="1"/>
              <a:t>Zavarljivost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ocenjuje</a:t>
            </a:r>
            <a:r>
              <a:rPr lang="en-US" dirty="0"/>
              <a:t> se </a:t>
            </a:r>
            <a:r>
              <a:rPr lang="en-US" dirty="0" err="1"/>
              <a:t>preko</a:t>
            </a:r>
            <a:r>
              <a:rPr lang="en-US" dirty="0"/>
              <a:t> formula: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MIZ/IIW:					  (</a:t>
            </a:r>
            <a:r>
              <a:rPr lang="en-US" dirty="0" err="1"/>
              <a:t>predgr.C</a:t>
            </a:r>
            <a:r>
              <a:rPr lang="en-US" baseline="-25000" dirty="0" err="1"/>
              <a:t>ekv</a:t>
            </a:r>
            <a:r>
              <a:rPr lang="en-US" dirty="0"/>
              <a:t>&gt;0,45%)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/>
              <a:t>Ito&amp;Bessyo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sz="2400" dirty="0"/>
              <a:t>	P</a:t>
            </a:r>
            <a:r>
              <a:rPr lang="en-US" sz="2400" baseline="-25000" dirty="0"/>
              <a:t>c</a:t>
            </a:r>
            <a:r>
              <a:rPr lang="en-US" sz="2400" dirty="0"/>
              <a:t> – </a:t>
            </a:r>
            <a:r>
              <a:rPr lang="en-US" sz="2400" dirty="0" err="1"/>
              <a:t>opšti</a:t>
            </a:r>
            <a:r>
              <a:rPr lang="en-US" sz="2400" dirty="0"/>
              <a:t> </a:t>
            </a:r>
            <a:r>
              <a:rPr lang="en-US" sz="2400" dirty="0" err="1"/>
              <a:t>pokazatelj</a:t>
            </a:r>
            <a:r>
              <a:rPr lang="en-US" sz="2400" dirty="0"/>
              <a:t> </a:t>
            </a:r>
            <a:r>
              <a:rPr lang="en-US" sz="2400" dirty="0" err="1"/>
              <a:t>zavarljivosti</a:t>
            </a:r>
            <a:r>
              <a:rPr lang="en-US" sz="2400" dirty="0"/>
              <a:t>; </a:t>
            </a:r>
            <a:r>
              <a:rPr lang="en-US" sz="2400" dirty="0" err="1"/>
              <a:t>P</a:t>
            </a:r>
            <a:r>
              <a:rPr lang="en-US" sz="2400" baseline="-25000" dirty="0" err="1"/>
              <a:t>cm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C</a:t>
            </a:r>
            <a:r>
              <a:rPr lang="en-US" sz="2400" baseline="-25000" dirty="0" err="1"/>
              <a:t>ekv</a:t>
            </a:r>
            <a:r>
              <a:rPr lang="en-US" sz="2400" dirty="0" err="1"/>
              <a:t>,CEV</a:t>
            </a:r>
            <a:r>
              <a:rPr lang="en-US" sz="2400" dirty="0"/>
              <a:t>; s-</a:t>
            </a:r>
            <a:r>
              <a:rPr lang="en-US" sz="2400" dirty="0" err="1"/>
              <a:t>debljina</a:t>
            </a:r>
            <a:r>
              <a:rPr lang="en-US" sz="2400" dirty="0"/>
              <a:t> [mm]; H-</a:t>
            </a:r>
            <a:r>
              <a:rPr lang="en-US" sz="2400" dirty="0" err="1"/>
              <a:t>sadržaj</a:t>
            </a:r>
            <a:r>
              <a:rPr lang="en-US" sz="2400" dirty="0"/>
              <a:t> </a:t>
            </a:r>
            <a:r>
              <a:rPr lang="en-US" sz="2400" dirty="0" err="1"/>
              <a:t>vodonika</a:t>
            </a:r>
            <a:r>
              <a:rPr lang="en-US" sz="2400" dirty="0"/>
              <a:t> u </a:t>
            </a:r>
            <a:r>
              <a:rPr lang="en-US" sz="2400" dirty="0" err="1"/>
              <a:t>šavu</a:t>
            </a:r>
            <a:r>
              <a:rPr lang="en-US" sz="2400" dirty="0"/>
              <a:t> [cm</a:t>
            </a:r>
            <a:r>
              <a:rPr lang="en-US" sz="2400" baseline="30000" dirty="0"/>
              <a:t>3</a:t>
            </a:r>
            <a:r>
              <a:rPr lang="en-US" sz="2400" dirty="0"/>
              <a:t>/100g] – </a:t>
            </a:r>
            <a:r>
              <a:rPr lang="en-US" sz="2400" dirty="0" err="1"/>
              <a:t>najviše</a:t>
            </a:r>
            <a:r>
              <a:rPr lang="en-US" sz="2400" dirty="0"/>
              <a:t> 6 cm</a:t>
            </a:r>
            <a:r>
              <a:rPr lang="en-US" sz="2400" baseline="30000" dirty="0"/>
              <a:t>3</a:t>
            </a:r>
            <a:r>
              <a:rPr lang="en-US" sz="2400" dirty="0"/>
              <a:t>/100g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266" t="27083" r="35579" b="67709"/>
          <a:stretch>
            <a:fillRect/>
          </a:stretch>
        </p:blipFill>
        <p:spPr bwMode="auto">
          <a:xfrm>
            <a:off x="1600200" y="2295832"/>
            <a:ext cx="4191000" cy="67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48243" t="26042" r="38873" b="66666"/>
          <a:stretch>
            <a:fillRect/>
          </a:stretch>
        </p:blipFill>
        <p:spPr bwMode="auto">
          <a:xfrm>
            <a:off x="2133600" y="3411682"/>
            <a:ext cx="2209800" cy="70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l="48243" t="37500" r="21303" b="55208"/>
          <a:stretch>
            <a:fillRect/>
          </a:stretch>
        </p:blipFill>
        <p:spPr bwMode="auto">
          <a:xfrm>
            <a:off x="4572000" y="3499338"/>
            <a:ext cx="4572000" cy="61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err="1"/>
              <a:t>Za</a:t>
            </a:r>
            <a:r>
              <a:rPr lang="en-US" dirty="0"/>
              <a:t> 0,25&lt;P</a:t>
            </a:r>
            <a:r>
              <a:rPr lang="en-US" baseline="-25000" dirty="0"/>
              <a:t>c</a:t>
            </a:r>
            <a:r>
              <a:rPr lang="en-US" dirty="0"/>
              <a:t>&lt;0,4;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en-US" dirty="0"/>
              <a:t>=1440P</a:t>
            </a:r>
            <a:r>
              <a:rPr lang="en-US" baseline="-25000" dirty="0"/>
              <a:t>c</a:t>
            </a:r>
            <a:r>
              <a:rPr lang="en-US" dirty="0"/>
              <a:t>-392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Gasno</a:t>
            </a:r>
            <a:r>
              <a:rPr lang="en-US" dirty="0"/>
              <a:t> </a:t>
            </a:r>
            <a:r>
              <a:rPr lang="en-US" dirty="0" err="1"/>
              <a:t>rezanje</a:t>
            </a:r>
            <a:r>
              <a:rPr lang="en-US" dirty="0"/>
              <a:t>: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temp.komada</a:t>
            </a:r>
            <a:r>
              <a:rPr lang="en-US" dirty="0"/>
              <a:t> &lt;10</a:t>
            </a:r>
            <a:r>
              <a:rPr lang="en-US" baseline="30000" dirty="0"/>
              <a:t>o</a:t>
            </a:r>
            <a:r>
              <a:rPr lang="en-US" dirty="0"/>
              <a:t>C; 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en-US" dirty="0"/>
              <a:t>=30</a:t>
            </a:r>
            <a:r>
              <a:rPr lang="en-US" baseline="30000" dirty="0"/>
              <a:t>o</a:t>
            </a:r>
            <a:r>
              <a:rPr lang="en-US" dirty="0"/>
              <a:t>C, 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preseke</a:t>
            </a:r>
            <a:r>
              <a:rPr lang="en-US" dirty="0"/>
              <a:t> &gt; 50 mm </a:t>
            </a:r>
            <a:r>
              <a:rPr lang="en-US" dirty="0" err="1"/>
              <a:t>T</a:t>
            </a:r>
            <a:r>
              <a:rPr lang="en-US" baseline="-25000" dirty="0" err="1"/>
              <a:t>pr</a:t>
            </a:r>
            <a:r>
              <a:rPr lang="en-US" dirty="0"/>
              <a:t>=120-200</a:t>
            </a:r>
            <a:r>
              <a:rPr lang="en-US" baseline="30000" dirty="0"/>
              <a:t>o</a:t>
            </a:r>
            <a:r>
              <a:rPr lang="en-US" dirty="0"/>
              <a:t>C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/>
          <a:srcRect l="48609" t="17203" r="21514" b="49793"/>
          <a:stretch/>
        </p:blipFill>
        <p:spPr bwMode="auto">
          <a:xfrm>
            <a:off x="3428999" y="990600"/>
            <a:ext cx="5663243" cy="351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7772400" y="3505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5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5668963"/>
          </a:xfrm>
        </p:spPr>
        <p:txBody>
          <a:bodyPr/>
          <a:lstStyle/>
          <a:p>
            <a:r>
              <a:rPr lang="en-US" dirty="0" err="1"/>
              <a:t>Zavarivanje</a:t>
            </a:r>
            <a:r>
              <a:rPr lang="en-US" dirty="0"/>
              <a:t>: - E/REL, EPP, TIG</a:t>
            </a:r>
          </a:p>
          <a:p>
            <a:pPr>
              <a:buNone/>
            </a:pPr>
            <a:r>
              <a:rPr lang="en-US" dirty="0"/>
              <a:t>- </a:t>
            </a:r>
            <a:r>
              <a:rPr lang="en-US" sz="2800" dirty="0" err="1"/>
              <a:t>Premali</a:t>
            </a:r>
            <a:r>
              <a:rPr lang="en-US" sz="2800" dirty="0"/>
              <a:t> </a:t>
            </a:r>
            <a:r>
              <a:rPr lang="en-US" sz="2800" dirty="0" err="1"/>
              <a:t>unos</a:t>
            </a:r>
            <a:r>
              <a:rPr lang="en-US" sz="2800" dirty="0"/>
              <a:t> </a:t>
            </a:r>
            <a:r>
              <a:rPr lang="en-US" sz="2800" dirty="0" err="1"/>
              <a:t>toplote</a:t>
            </a:r>
            <a:r>
              <a:rPr lang="en-US" sz="2800" dirty="0"/>
              <a:t> – </a:t>
            </a:r>
            <a:r>
              <a:rPr lang="en-US" sz="2800" dirty="0" err="1"/>
              <a:t>zakaljenje</a:t>
            </a:r>
            <a:r>
              <a:rPr lang="en-US" sz="2800" dirty="0"/>
              <a:t>, </a:t>
            </a:r>
            <a:r>
              <a:rPr lang="en-US" sz="2800" dirty="0" err="1"/>
              <a:t>prevelik</a:t>
            </a:r>
            <a:r>
              <a:rPr lang="en-US" sz="2800" dirty="0"/>
              <a:t> – </a:t>
            </a:r>
            <a:r>
              <a:rPr lang="en-US" sz="2800" dirty="0" err="1"/>
              <a:t>porast</a:t>
            </a:r>
            <a:r>
              <a:rPr lang="en-US" sz="2800" dirty="0"/>
              <a:t> </a:t>
            </a:r>
            <a:r>
              <a:rPr lang="en-US" sz="2800" dirty="0" err="1"/>
              <a:t>zrna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manja</a:t>
            </a:r>
            <a:r>
              <a:rPr lang="en-US" sz="2800" dirty="0"/>
              <a:t> </a:t>
            </a:r>
            <a:r>
              <a:rPr lang="en-US" sz="2800" dirty="0" err="1"/>
              <a:t>čvrstoća</a:t>
            </a:r>
            <a:r>
              <a:rPr lang="en-US" sz="2800" dirty="0"/>
              <a:t> ZUT-a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7438" t="18750" r="2782" b="30338"/>
          <a:stretch>
            <a:fillRect/>
          </a:stretch>
        </p:blipFill>
        <p:spPr bwMode="auto">
          <a:xfrm>
            <a:off x="0" y="1524000"/>
            <a:ext cx="9144000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/>
              <a:t>Hvala na pažnji!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019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Zavarljivost</a:t>
            </a:r>
            <a:r>
              <a:rPr lang="en-US" dirty="0"/>
              <a:t> se </a:t>
            </a:r>
            <a:r>
              <a:rPr lang="en-US" dirty="0" err="1"/>
              <a:t>određuje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C</a:t>
            </a:r>
            <a:r>
              <a:rPr lang="en-US" baseline="-25000" dirty="0"/>
              <a:t>EKV</a:t>
            </a:r>
            <a:r>
              <a:rPr lang="en-US" dirty="0"/>
              <a:t> (=CEV) – </a:t>
            </a:r>
            <a:r>
              <a:rPr lang="en-US" dirty="0" err="1"/>
              <a:t>ekvivalentni</a:t>
            </a:r>
            <a:r>
              <a:rPr lang="en-US" dirty="0"/>
              <a:t> </a:t>
            </a:r>
            <a:r>
              <a:rPr lang="en-US" dirty="0" err="1"/>
              <a:t>sadržaj</a:t>
            </a:r>
            <a:r>
              <a:rPr lang="en-US" dirty="0"/>
              <a:t> </a:t>
            </a:r>
            <a:r>
              <a:rPr lang="en-US" dirty="0" err="1"/>
              <a:t>ugljenika</a:t>
            </a:r>
            <a:endParaRPr lang="sr-Latn-CS" dirty="0"/>
          </a:p>
          <a:p>
            <a:r>
              <a:rPr lang="sr-Latn-CS" dirty="0"/>
              <a:t>Što je </a:t>
            </a:r>
            <a:r>
              <a:rPr lang="en-US" dirty="0"/>
              <a:t>C</a:t>
            </a:r>
            <a:r>
              <a:rPr lang="en-US" baseline="-25000" dirty="0"/>
              <a:t>EKV</a:t>
            </a:r>
            <a:r>
              <a:rPr lang="sr-Latn-CS" dirty="0"/>
              <a:t> veći, zavarljivost je lošija i obrnuto.</a:t>
            </a:r>
          </a:p>
          <a:p>
            <a:r>
              <a:rPr lang="sr-Latn-CS" dirty="0"/>
              <a:t>Pri većem C</a:t>
            </a:r>
            <a:r>
              <a:rPr lang="sr-Latn-CS" baseline="-25000" dirty="0"/>
              <a:t>EKV</a:t>
            </a:r>
            <a:r>
              <a:rPr lang="sr-Latn-CS" dirty="0"/>
              <a:t>, čelik je skloniji pojavi vrućih i hladnih prslina, pa je potrebno primeniti mere predostrožnosti</a:t>
            </a:r>
            <a:r>
              <a:rPr lang="en-US" dirty="0"/>
              <a:t> – </a:t>
            </a:r>
            <a:r>
              <a:rPr lang="en-US" dirty="0" err="1"/>
              <a:t>opasnost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zakaljenja</a:t>
            </a:r>
            <a:r>
              <a:rPr lang="en-US" dirty="0"/>
              <a:t> (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krtog</a:t>
            </a:r>
            <a:r>
              <a:rPr lang="en-US" dirty="0"/>
              <a:t> </a:t>
            </a:r>
            <a:r>
              <a:rPr lang="en-US" dirty="0" err="1"/>
              <a:t>martenzita</a:t>
            </a:r>
            <a:r>
              <a:rPr lang="en-US" dirty="0"/>
              <a:t> u ZUT-u)</a:t>
            </a:r>
            <a:endParaRPr lang="sr-Latn-CS" dirty="0"/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baseline="-25000" dirty="0"/>
              <a:t>EKV </a:t>
            </a:r>
            <a:r>
              <a:rPr lang="sr-Latn-CS" dirty="0"/>
              <a:t>se određuje prema </a:t>
            </a:r>
            <a:r>
              <a:rPr lang="en-US" dirty="0" err="1"/>
              <a:t>izrazu</a:t>
            </a:r>
            <a:r>
              <a:rPr lang="en-US" dirty="0"/>
              <a:t> </a:t>
            </a:r>
            <a:r>
              <a:rPr lang="sr-Latn-CS" dirty="0"/>
              <a:t>MIZ</a:t>
            </a:r>
            <a:r>
              <a:rPr lang="en-US" dirty="0"/>
              <a:t> (IIW)</a:t>
            </a:r>
            <a:r>
              <a:rPr lang="sr-Latn-CS" dirty="0"/>
              <a:t>:</a:t>
            </a:r>
            <a:endParaRPr lang="en-US" dirty="0"/>
          </a:p>
          <a:p>
            <a:endParaRPr lang="sr-Latn-CS" dirty="0"/>
          </a:p>
          <a:p>
            <a:pPr marL="514350" indent="-514350">
              <a:buNone/>
            </a:pPr>
            <a:r>
              <a:rPr lang="sr-Latn-CS" dirty="0"/>
              <a:t>	 </a:t>
            </a:r>
            <a:r>
              <a:rPr lang="en-US" dirty="0"/>
              <a:t>C</a:t>
            </a:r>
            <a:r>
              <a:rPr lang="en-US" baseline="-25000" dirty="0"/>
              <a:t>EKV </a:t>
            </a:r>
            <a:r>
              <a:rPr lang="sr-Latn-CS" baseline="-25000" dirty="0"/>
              <a:t> </a:t>
            </a:r>
            <a:r>
              <a:rPr lang="sr-Latn-CS" dirty="0"/>
              <a:t>= C+Mn/6+(Cr+Mo+V)/5+(Ni+Cu)/15</a:t>
            </a:r>
            <a:endParaRPr lang="en-US" dirty="0"/>
          </a:p>
          <a:p>
            <a:pPr marL="514350" indent="-514350"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Metalurške</a:t>
            </a:r>
            <a:r>
              <a:rPr lang="en-US" b="1" dirty="0"/>
              <a:t> </a:t>
            </a:r>
            <a:r>
              <a:rPr lang="en-US" b="1" dirty="0" err="1"/>
              <a:t>karakteristike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Normalizovano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(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toplog</a:t>
            </a:r>
            <a:r>
              <a:rPr lang="en-US" dirty="0"/>
              <a:t> </a:t>
            </a:r>
            <a:r>
              <a:rPr lang="en-US" dirty="0" err="1"/>
              <a:t>valjanja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se </a:t>
            </a:r>
            <a:r>
              <a:rPr lang="en-US" dirty="0" err="1"/>
              <a:t>normalizacija</a:t>
            </a:r>
            <a:r>
              <a:rPr lang="en-US" dirty="0"/>
              <a:t>)</a:t>
            </a:r>
          </a:p>
          <a:p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stepeni</a:t>
            </a:r>
            <a:r>
              <a:rPr lang="en-US" dirty="0"/>
              <a:t> </a:t>
            </a:r>
            <a:r>
              <a:rPr lang="en-US" dirty="0" err="1"/>
              <a:t>umirenosti</a:t>
            </a:r>
            <a:r>
              <a:rPr lang="en-US" dirty="0"/>
              <a:t> – </a:t>
            </a:r>
            <a:r>
              <a:rPr lang="en-US" dirty="0" err="1"/>
              <a:t>određen</a:t>
            </a:r>
            <a:r>
              <a:rPr lang="en-US" dirty="0"/>
              <a:t> je </a:t>
            </a:r>
            <a:r>
              <a:rPr lang="en-US" dirty="0" err="1"/>
              <a:t>maksimalnim</a:t>
            </a:r>
            <a:r>
              <a:rPr lang="en-US" dirty="0"/>
              <a:t> </a:t>
            </a:r>
            <a:r>
              <a:rPr lang="en-US" dirty="0" err="1"/>
              <a:t>sadržajem</a:t>
            </a:r>
            <a:r>
              <a:rPr lang="en-US" dirty="0"/>
              <a:t> </a:t>
            </a:r>
            <a:r>
              <a:rPr lang="en-US" dirty="0" err="1"/>
              <a:t>azota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dezoksidatora</a:t>
            </a:r>
            <a:r>
              <a:rPr lang="en-US" dirty="0"/>
              <a:t> (</a:t>
            </a:r>
            <a:r>
              <a:rPr lang="en-US" dirty="0" err="1"/>
              <a:t>Mn</a:t>
            </a:r>
            <a:r>
              <a:rPr lang="en-US" dirty="0"/>
              <a:t>, Si, Al)</a:t>
            </a:r>
          </a:p>
          <a:p>
            <a:pPr>
              <a:buFontTx/>
              <a:buChar char="-"/>
            </a:pPr>
            <a:r>
              <a:rPr lang="en-US" dirty="0" err="1"/>
              <a:t>Nuemireni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(FU)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gasne</a:t>
            </a:r>
            <a:r>
              <a:rPr lang="en-US" dirty="0"/>
              <a:t> pore </a:t>
            </a:r>
            <a:r>
              <a:rPr lang="en-US" dirty="0" err="1"/>
              <a:t>rastvorenog</a:t>
            </a:r>
            <a:r>
              <a:rPr lang="en-US" dirty="0"/>
              <a:t> </a:t>
            </a:r>
            <a:r>
              <a:rPr lang="en-US" dirty="0" err="1"/>
              <a:t>kiseonika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azota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Poluumireni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(FN)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dodat</a:t>
            </a:r>
            <a:r>
              <a:rPr lang="en-US" dirty="0"/>
              <a:t> Al ≤0,02 %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vezivanja</a:t>
            </a:r>
            <a:r>
              <a:rPr lang="en-US" dirty="0"/>
              <a:t> </a:t>
            </a:r>
            <a:r>
              <a:rPr lang="en-US" dirty="0" err="1"/>
              <a:t>kiseonika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azota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umireni</a:t>
            </a:r>
            <a:r>
              <a:rPr lang="en-US" dirty="0"/>
              <a:t> </a:t>
            </a:r>
            <a:r>
              <a:rPr lang="en-US" dirty="0" err="1"/>
              <a:t>čelici</a:t>
            </a:r>
            <a:r>
              <a:rPr lang="en-US" dirty="0"/>
              <a:t> (FF) </a:t>
            </a:r>
            <a:r>
              <a:rPr lang="en-US" dirty="0" err="1"/>
              <a:t>imaju</a:t>
            </a:r>
            <a:r>
              <a:rPr lang="en-US" dirty="0"/>
              <a:t> Al&gt;0,02% (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vezivanje</a:t>
            </a:r>
            <a:r>
              <a:rPr lang="en-US" dirty="0"/>
              <a:t> </a:t>
            </a:r>
            <a:r>
              <a:rPr lang="en-US" dirty="0" err="1"/>
              <a:t>kiseonika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azota</a:t>
            </a:r>
            <a:r>
              <a:rPr lang="en-US" dirty="0"/>
              <a:t>), Ti </a:t>
            </a:r>
            <a:r>
              <a:rPr lang="en-US" dirty="0" err="1"/>
              <a:t>i</a:t>
            </a:r>
            <a:r>
              <a:rPr lang="en-US" dirty="0"/>
              <a:t> V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karbide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nitride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sprečava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– </a:t>
            </a:r>
            <a:r>
              <a:rPr lang="en-US" dirty="0" err="1"/>
              <a:t>sitnozrni</a:t>
            </a:r>
            <a:r>
              <a:rPr lang="en-US" dirty="0"/>
              <a:t> </a:t>
            </a:r>
            <a:r>
              <a:rPr lang="en-US" dirty="0" err="1"/>
              <a:t>čelici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/>
              <a:t>Primer: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Čelici</a:t>
            </a:r>
            <a:r>
              <a:rPr lang="en-US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oznake</a:t>
            </a:r>
            <a:r>
              <a:rPr lang="en-US" dirty="0"/>
              <a:t> JRG3, JRG4, J2G3, K2G3, K2G4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umireni</a:t>
            </a:r>
            <a:r>
              <a:rPr lang="en-US" dirty="0"/>
              <a:t> (FF)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očekuju</a:t>
            </a:r>
            <a:r>
              <a:rPr lang="en-US" dirty="0"/>
              <a:t> se </a:t>
            </a:r>
            <a:r>
              <a:rPr lang="en-US" dirty="0" err="1"/>
              <a:t>vruće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hladne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,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krtost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starenja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52432" t="19355" r="14457" b="72793"/>
          <a:stretch/>
        </p:blipFill>
        <p:spPr bwMode="auto">
          <a:xfrm>
            <a:off x="0" y="1676399"/>
            <a:ext cx="9144000" cy="121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Zavarljivost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Generalno</a:t>
            </a:r>
            <a:r>
              <a:rPr lang="en-US" dirty="0"/>
              <a:t> dobra </a:t>
            </a:r>
            <a:r>
              <a:rPr lang="en-US" dirty="0" err="1"/>
              <a:t>zavarljivost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čvrstoću</a:t>
            </a:r>
            <a:r>
              <a:rPr lang="en-US" dirty="0"/>
              <a:t> </a:t>
            </a:r>
            <a:r>
              <a:rPr lang="en-US" dirty="0" err="1"/>
              <a:t>zavarenog</a:t>
            </a:r>
            <a:r>
              <a:rPr lang="en-US" dirty="0"/>
              <a:t> </a:t>
            </a:r>
            <a:r>
              <a:rPr lang="en-US" dirty="0" err="1"/>
              <a:t>spoja</a:t>
            </a:r>
            <a:r>
              <a:rPr lang="en-US" dirty="0"/>
              <a:t>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(overmatching weld)-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zatezanju</a:t>
            </a:r>
            <a:r>
              <a:rPr lang="en-US" dirty="0"/>
              <a:t> </a:t>
            </a:r>
            <a:r>
              <a:rPr lang="en-US" dirty="0" err="1"/>
              <a:t>lom</a:t>
            </a:r>
            <a:r>
              <a:rPr lang="en-US" dirty="0"/>
              <a:t> u </a:t>
            </a:r>
            <a:r>
              <a:rPr lang="en-US" dirty="0" err="1"/>
              <a:t>osnovnom</a:t>
            </a:r>
            <a:r>
              <a:rPr lang="en-US" dirty="0"/>
              <a:t> </a:t>
            </a:r>
            <a:r>
              <a:rPr lang="en-US" dirty="0" err="1"/>
              <a:t>materijalu</a:t>
            </a:r>
            <a:r>
              <a:rPr lang="en-US" dirty="0"/>
              <a:t>.</a:t>
            </a:r>
          </a:p>
          <a:p>
            <a:r>
              <a:rPr lang="en-US" dirty="0" err="1"/>
              <a:t>Mogući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Segregacija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Anizotropija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Sklonost</a:t>
            </a:r>
            <a:r>
              <a:rPr lang="en-US" dirty="0"/>
              <a:t> ka </a:t>
            </a:r>
            <a:r>
              <a:rPr lang="en-US" dirty="0" err="1"/>
              <a:t>krtom</a:t>
            </a:r>
            <a:r>
              <a:rPr lang="en-US" dirty="0"/>
              <a:t> </a:t>
            </a:r>
            <a:r>
              <a:rPr lang="en-US" dirty="0" err="1"/>
              <a:t>lomu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Sklonost</a:t>
            </a:r>
            <a:r>
              <a:rPr lang="en-US" dirty="0"/>
              <a:t> ka </a:t>
            </a:r>
            <a:r>
              <a:rPr lang="en-US" dirty="0" err="1"/>
              <a:t>zakaljivanju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Sklonost</a:t>
            </a:r>
            <a:r>
              <a:rPr lang="en-US" dirty="0"/>
              <a:t> ka </a:t>
            </a:r>
            <a:r>
              <a:rPr lang="en-US" dirty="0" err="1"/>
              <a:t>starenju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Debljina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u="sng" dirty="0" err="1"/>
              <a:t>Segregacija</a:t>
            </a:r>
            <a:r>
              <a:rPr lang="en-US" dirty="0"/>
              <a:t>: zone </a:t>
            </a:r>
            <a:r>
              <a:rPr lang="en-US" dirty="0" err="1"/>
              <a:t>obogaćene</a:t>
            </a:r>
            <a:r>
              <a:rPr lang="en-US" dirty="0"/>
              <a:t>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, </a:t>
            </a:r>
            <a:r>
              <a:rPr lang="en-US" dirty="0" err="1"/>
              <a:t>najopasnije</a:t>
            </a:r>
            <a:r>
              <a:rPr lang="en-US" dirty="0"/>
              <a:t> P, S, C. </a:t>
            </a:r>
            <a:r>
              <a:rPr lang="en-US" dirty="0" err="1"/>
              <a:t>Moguće</a:t>
            </a:r>
            <a:r>
              <a:rPr lang="en-US" dirty="0"/>
              <a:t> </a:t>
            </a:r>
            <a:r>
              <a:rPr lang="en-US" dirty="0" err="1"/>
              <a:t>zakaljivanje</a:t>
            </a:r>
            <a:r>
              <a:rPr lang="en-US" dirty="0"/>
              <a:t> (</a:t>
            </a:r>
            <a:r>
              <a:rPr lang="en-US" dirty="0" err="1"/>
              <a:t>segregacija</a:t>
            </a:r>
            <a:r>
              <a:rPr lang="en-US" dirty="0"/>
              <a:t> C)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lamelarne</a:t>
            </a:r>
            <a:r>
              <a:rPr lang="en-US" dirty="0"/>
              <a:t> </a:t>
            </a:r>
            <a:r>
              <a:rPr lang="en-US" dirty="0" err="1"/>
              <a:t>prsline</a:t>
            </a:r>
            <a:r>
              <a:rPr lang="en-US" dirty="0"/>
              <a:t> (</a:t>
            </a:r>
            <a:r>
              <a:rPr lang="en-US" dirty="0" err="1"/>
              <a:t>eutektikum</a:t>
            </a:r>
            <a:r>
              <a:rPr lang="en-US" dirty="0"/>
              <a:t> </a:t>
            </a:r>
            <a:r>
              <a:rPr lang="en-US" dirty="0" err="1"/>
              <a:t>FeS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, </a:t>
            </a:r>
            <a:r>
              <a:rPr lang="en-US" dirty="0" err="1"/>
              <a:t>segregacija</a:t>
            </a:r>
            <a:r>
              <a:rPr lang="en-US" dirty="0"/>
              <a:t> P). Ali, S,P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niski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savremenih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 pa je to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problem.</a:t>
            </a:r>
          </a:p>
          <a:p>
            <a:endParaRPr lang="en-US" dirty="0"/>
          </a:p>
          <a:p>
            <a:r>
              <a:rPr lang="en-US" u="sng" dirty="0" err="1"/>
              <a:t>Anizotropija</a:t>
            </a:r>
            <a:r>
              <a:rPr lang="en-US" dirty="0"/>
              <a:t>: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meh.osobine</a:t>
            </a:r>
            <a:r>
              <a:rPr lang="en-US" dirty="0"/>
              <a:t>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pravcima</a:t>
            </a:r>
            <a:r>
              <a:rPr lang="en-US" dirty="0"/>
              <a:t>.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trakavosti</a:t>
            </a:r>
            <a:r>
              <a:rPr lang="en-US" dirty="0"/>
              <a:t> (</a:t>
            </a:r>
            <a:r>
              <a:rPr lang="en-US" dirty="0" err="1"/>
              <a:t>prisustva</a:t>
            </a:r>
            <a:r>
              <a:rPr lang="en-US" dirty="0"/>
              <a:t> P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sulfida</a:t>
            </a:r>
            <a:r>
              <a:rPr lang="en-US" dirty="0"/>
              <a:t> u </a:t>
            </a:r>
            <a:r>
              <a:rPr lang="en-US" dirty="0" err="1"/>
              <a:t>sredini</a:t>
            </a:r>
            <a:r>
              <a:rPr lang="en-US" dirty="0"/>
              <a:t> </a:t>
            </a:r>
            <a:r>
              <a:rPr lang="en-US" dirty="0" err="1"/>
              <a:t>preseka</a:t>
            </a:r>
            <a:r>
              <a:rPr lang="en-US" dirty="0"/>
              <a:t>), </a:t>
            </a:r>
            <a:r>
              <a:rPr lang="en-US" dirty="0" err="1"/>
              <a:t>moguć</a:t>
            </a:r>
            <a:r>
              <a:rPr lang="en-US" dirty="0"/>
              <a:t> </a:t>
            </a:r>
            <a:r>
              <a:rPr lang="en-US" dirty="0" err="1"/>
              <a:t>lamelarni</a:t>
            </a:r>
            <a:r>
              <a:rPr lang="en-US" dirty="0"/>
              <a:t> </a:t>
            </a:r>
            <a:r>
              <a:rPr lang="en-US" dirty="0" err="1"/>
              <a:t>lom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ugaonih</a:t>
            </a:r>
            <a:r>
              <a:rPr lang="en-US" dirty="0"/>
              <a:t> </a:t>
            </a:r>
            <a:r>
              <a:rPr lang="en-US" dirty="0" err="1"/>
              <a:t>spojeva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err="1"/>
              <a:t>Sklonost</a:t>
            </a:r>
            <a:r>
              <a:rPr lang="en-US" u="sng" dirty="0"/>
              <a:t> ka </a:t>
            </a:r>
            <a:r>
              <a:rPr lang="en-US" u="sng" dirty="0" err="1"/>
              <a:t>krtom</a:t>
            </a:r>
            <a:r>
              <a:rPr lang="en-US" u="sng" dirty="0"/>
              <a:t> </a:t>
            </a:r>
            <a:r>
              <a:rPr lang="en-US" u="sng" dirty="0" err="1"/>
              <a:t>lomu</a:t>
            </a:r>
            <a:r>
              <a:rPr lang="en-US" dirty="0"/>
              <a:t>: </a:t>
            </a:r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dezoksidacija</a:t>
            </a:r>
            <a:r>
              <a:rPr lang="en-US" dirty="0"/>
              <a:t>,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valjanja</a:t>
            </a:r>
            <a:r>
              <a:rPr lang="en-US" dirty="0"/>
              <a:t>, </a:t>
            </a:r>
            <a:r>
              <a:rPr lang="en-US" dirty="0" err="1"/>
              <a:t>termička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 (</a:t>
            </a:r>
            <a:r>
              <a:rPr lang="en-US" dirty="0" err="1"/>
              <a:t>normalizacija</a:t>
            </a:r>
            <a:r>
              <a:rPr lang="en-US" dirty="0"/>
              <a:t>)</a:t>
            </a:r>
          </a:p>
          <a:p>
            <a:endParaRPr lang="en-US" u="sng" dirty="0"/>
          </a:p>
          <a:p>
            <a:r>
              <a:rPr lang="en-US" u="sng" dirty="0" err="1"/>
              <a:t>Sklonost</a:t>
            </a:r>
            <a:r>
              <a:rPr lang="en-US" u="sng" dirty="0"/>
              <a:t> ka </a:t>
            </a:r>
            <a:r>
              <a:rPr lang="en-US" u="sng" dirty="0" err="1"/>
              <a:t>zakaljivanju</a:t>
            </a:r>
            <a:r>
              <a:rPr lang="en-US" u="sng" dirty="0"/>
              <a:t> (ZUT):</a:t>
            </a:r>
            <a:r>
              <a:rPr lang="en-US" dirty="0"/>
              <a:t> C</a:t>
            </a:r>
            <a:r>
              <a:rPr lang="en-US" baseline="-25000" dirty="0"/>
              <a:t>EKV </a:t>
            </a:r>
            <a:r>
              <a:rPr lang="en-US" dirty="0"/>
              <a:t>&gt;0,45 (</a:t>
            </a:r>
            <a:r>
              <a:rPr lang="en-US" dirty="0" err="1"/>
              <a:t>sitnozrni</a:t>
            </a:r>
            <a:r>
              <a:rPr lang="en-US" dirty="0"/>
              <a:t>/</a:t>
            </a:r>
            <a:r>
              <a:rPr lang="en-US" dirty="0" err="1"/>
              <a:t>mikrolegirani</a:t>
            </a:r>
            <a:r>
              <a:rPr lang="en-US" dirty="0"/>
              <a:t> C</a:t>
            </a:r>
            <a:r>
              <a:rPr lang="en-US" baseline="-25000" dirty="0"/>
              <a:t>EKV </a:t>
            </a:r>
            <a:r>
              <a:rPr lang="en-US" dirty="0"/>
              <a:t>&gt;0,48).</a:t>
            </a:r>
          </a:p>
          <a:p>
            <a:endParaRPr lang="en-US" u="sng" dirty="0"/>
          </a:p>
          <a:p>
            <a:r>
              <a:rPr lang="en-US" u="sng" dirty="0" err="1"/>
              <a:t>Sklonost</a:t>
            </a:r>
            <a:r>
              <a:rPr lang="en-US" u="sng" dirty="0"/>
              <a:t> ka </a:t>
            </a:r>
            <a:r>
              <a:rPr lang="en-US" u="sng" dirty="0" err="1"/>
              <a:t>starenju</a:t>
            </a:r>
            <a:r>
              <a:rPr lang="en-US" dirty="0"/>
              <a:t>: </a:t>
            </a:r>
            <a:r>
              <a:rPr lang="en-US" dirty="0" err="1"/>
              <a:t>izlučivanje</a:t>
            </a:r>
            <a:r>
              <a:rPr lang="en-US" dirty="0"/>
              <a:t> </a:t>
            </a:r>
            <a:r>
              <a:rPr lang="en-US" dirty="0" err="1"/>
              <a:t>železo-nitrida</a:t>
            </a:r>
            <a:r>
              <a:rPr lang="en-US" dirty="0"/>
              <a:t> (Fe</a:t>
            </a:r>
            <a:r>
              <a:rPr lang="en-US" baseline="-25000" dirty="0"/>
              <a:t>4</a:t>
            </a:r>
            <a:r>
              <a:rPr lang="en-US" dirty="0"/>
              <a:t>N)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granicama</a:t>
            </a:r>
            <a:r>
              <a:rPr lang="en-US" dirty="0"/>
              <a:t> </a:t>
            </a:r>
            <a:r>
              <a:rPr lang="en-US" dirty="0" err="1"/>
              <a:t>zrna</a:t>
            </a:r>
            <a:r>
              <a:rPr lang="en-US" dirty="0"/>
              <a:t> </a:t>
            </a:r>
            <a:r>
              <a:rPr lang="en-US" dirty="0" err="1"/>
              <a:t>izaziva</a:t>
            </a:r>
            <a:r>
              <a:rPr lang="en-US" dirty="0"/>
              <a:t> </a:t>
            </a:r>
            <a:r>
              <a:rPr lang="en-US" dirty="0" err="1"/>
              <a:t>nisku</a:t>
            </a:r>
            <a:r>
              <a:rPr lang="en-US" dirty="0"/>
              <a:t> </a:t>
            </a:r>
            <a:r>
              <a:rPr lang="en-US" dirty="0" err="1"/>
              <a:t>deformabilnst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FU </a:t>
            </a:r>
            <a:r>
              <a:rPr lang="en-US" dirty="0" err="1"/>
              <a:t>i</a:t>
            </a:r>
            <a:r>
              <a:rPr lang="en-US" dirty="0"/>
              <a:t> FN </a:t>
            </a:r>
            <a:r>
              <a:rPr lang="en-US" dirty="0" err="1"/>
              <a:t>čelika</a:t>
            </a:r>
            <a:r>
              <a:rPr lang="en-US" dirty="0"/>
              <a:t>.</a:t>
            </a:r>
          </a:p>
          <a:p>
            <a:endParaRPr lang="en-US" u="sng" dirty="0"/>
          </a:p>
          <a:p>
            <a:r>
              <a:rPr lang="en-US" u="sng" dirty="0" err="1"/>
              <a:t>Veća</a:t>
            </a:r>
            <a:r>
              <a:rPr lang="en-US" u="sng" dirty="0"/>
              <a:t> </a:t>
            </a:r>
            <a:r>
              <a:rPr lang="en-US" u="sng" dirty="0" err="1"/>
              <a:t>debljina</a:t>
            </a:r>
            <a:r>
              <a:rPr lang="en-US" u="sng" dirty="0"/>
              <a:t>: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brzina</a:t>
            </a:r>
            <a:r>
              <a:rPr lang="en-US" dirty="0"/>
              <a:t> </a:t>
            </a:r>
            <a:r>
              <a:rPr lang="en-US" dirty="0" err="1"/>
              <a:t>hlađenja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zakaljenja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*  </a:t>
            </a:r>
            <a:r>
              <a:rPr lang="en-US" dirty="0" err="1"/>
              <a:t>Zavarljivost</a:t>
            </a:r>
            <a:r>
              <a:rPr lang="en-US" dirty="0"/>
              <a:t> se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/>
              <a:t> </a:t>
            </a:r>
            <a:r>
              <a:rPr lang="en-US" dirty="0" err="1"/>
              <a:t>dezoksidacije</a:t>
            </a:r>
            <a:r>
              <a:rPr lang="en-US" dirty="0"/>
              <a:t> (</a:t>
            </a:r>
            <a:r>
              <a:rPr lang="en-US" dirty="0" err="1"/>
              <a:t>umirenja</a:t>
            </a:r>
            <a:r>
              <a:rPr lang="en-US" dirty="0"/>
              <a:t>), </a:t>
            </a:r>
            <a:r>
              <a:rPr lang="en-US" dirty="0" err="1"/>
              <a:t>smanjenjem</a:t>
            </a:r>
            <a:r>
              <a:rPr lang="en-US" dirty="0"/>
              <a:t> C</a:t>
            </a:r>
            <a:r>
              <a:rPr lang="en-US" baseline="-25000" dirty="0"/>
              <a:t>EKV</a:t>
            </a:r>
            <a:r>
              <a:rPr lang="en-US" dirty="0"/>
              <a:t>, </a:t>
            </a:r>
            <a:r>
              <a:rPr lang="en-US" dirty="0" err="1"/>
              <a:t>povećanjem</a:t>
            </a:r>
            <a:r>
              <a:rPr lang="en-US" dirty="0"/>
              <a:t> </a:t>
            </a:r>
            <a:r>
              <a:rPr lang="en-US" dirty="0" err="1"/>
              <a:t>žilavosti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smanjenjem</a:t>
            </a:r>
            <a:r>
              <a:rPr lang="en-US" dirty="0"/>
              <a:t> </a:t>
            </a:r>
            <a:r>
              <a:rPr lang="en-US" dirty="0" err="1"/>
              <a:t>debljine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l="47479" t="31251" r="7467" b="36293"/>
          <a:stretch/>
        </p:blipFill>
        <p:spPr bwMode="auto">
          <a:xfrm>
            <a:off x="0" y="457200"/>
            <a:ext cx="903073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4648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dirty="0" err="1"/>
              <a:t>Zakaljivanje</a:t>
            </a:r>
            <a:r>
              <a:rPr lang="en-US" sz="2800" dirty="0"/>
              <a:t> je </a:t>
            </a:r>
            <a:r>
              <a:rPr lang="en-US" sz="2800" dirty="0" err="1"/>
              <a:t>moguće</a:t>
            </a:r>
            <a:r>
              <a:rPr lang="en-US" sz="2800" dirty="0"/>
              <a:t> </a:t>
            </a:r>
            <a:r>
              <a:rPr lang="en-US" sz="2800" dirty="0" err="1"/>
              <a:t>ako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prečnici</a:t>
            </a:r>
            <a:r>
              <a:rPr lang="en-US" sz="2800" dirty="0"/>
              <a:t> </a:t>
            </a:r>
            <a:r>
              <a:rPr lang="en-US" sz="2800" dirty="0" err="1"/>
              <a:t>dodatnog</a:t>
            </a:r>
            <a:r>
              <a:rPr lang="en-US" sz="2800" dirty="0"/>
              <a:t> </a:t>
            </a:r>
            <a:r>
              <a:rPr lang="en-US" sz="2800" dirty="0" err="1"/>
              <a:t>materijala</a:t>
            </a:r>
            <a:r>
              <a:rPr lang="en-US" sz="2800" dirty="0"/>
              <a:t> </a:t>
            </a:r>
            <a:r>
              <a:rPr lang="en-US" sz="2800" dirty="0" err="1"/>
              <a:t>ispod</a:t>
            </a:r>
            <a:r>
              <a:rPr lang="en-US" sz="2800" dirty="0"/>
              <a:t> Ø4 mm (REL/E)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žica</a:t>
            </a:r>
            <a:r>
              <a:rPr lang="en-US" sz="2800" dirty="0"/>
              <a:t> Ø1,2 mm (MAG)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limu</a:t>
            </a:r>
            <a:r>
              <a:rPr lang="en-US" sz="2800" dirty="0"/>
              <a:t> </a:t>
            </a:r>
            <a:r>
              <a:rPr lang="en-US" sz="2800" dirty="0" err="1"/>
              <a:t>debljine</a:t>
            </a:r>
            <a:r>
              <a:rPr lang="en-US" sz="2800" dirty="0"/>
              <a:t> </a:t>
            </a:r>
            <a:r>
              <a:rPr lang="en-US" sz="2800" dirty="0" err="1"/>
              <a:t>iznad</a:t>
            </a:r>
            <a:r>
              <a:rPr lang="en-US" sz="2800" dirty="0"/>
              <a:t> 10-20 mm (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prolaza</a:t>
            </a:r>
            <a:r>
              <a:rPr lang="en-US" sz="2800" dirty="0"/>
              <a:t>).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982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Tehnologija spajanja savremenih materijala </vt:lpstr>
      <vt:lpstr>Zavarljivost nelegiranih konstrukcionih čelika</vt:lpstr>
      <vt:lpstr>PowerPoint Presentation</vt:lpstr>
      <vt:lpstr>PowerPoint Presentation</vt:lpstr>
      <vt:lpstr>PowerPoint Presentation</vt:lpstr>
      <vt:lpstr>Zavarljivost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Zavarivanje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Hvala na pažnji!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Tehnologije spajanja savremenih materijala</dc:title>
  <dc:creator>Korisnik</dc:creator>
  <cp:lastModifiedBy>Sebastian Baloš</cp:lastModifiedBy>
  <cp:revision>104</cp:revision>
  <dcterms:created xsi:type="dcterms:W3CDTF">2012-10-16T18:46:46Z</dcterms:created>
  <dcterms:modified xsi:type="dcterms:W3CDTF">2016-10-12T20:43:08Z</dcterms:modified>
</cp:coreProperties>
</file>